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441" r:id="rId5"/>
    <p:sldId id="442" r:id="rId6"/>
    <p:sldId id="343" r:id="rId7"/>
    <p:sldId id="443" r:id="rId8"/>
    <p:sldId id="444" r:id="rId9"/>
    <p:sldId id="445" r:id="rId10"/>
    <p:sldId id="380" r:id="rId11"/>
    <p:sldId id="547" r:id="rId12"/>
    <p:sldId id="545" r:id="rId13"/>
    <p:sldId id="553" r:id="rId14"/>
    <p:sldId id="554" r:id="rId15"/>
    <p:sldId id="551" r:id="rId16"/>
    <p:sldId id="550" r:id="rId17"/>
    <p:sldId id="348"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0000FF"/>
    <a:srgbClr val="FFB757"/>
    <a:srgbClr val="FFC475"/>
    <a:srgbClr val="FFB44F"/>
    <a:srgbClr val="FFC679"/>
    <a:srgbClr val="FFCD8B"/>
    <a:srgbClr val="FFC981"/>
    <a:srgbClr val="FFD9A7"/>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CA58C1-CBDF-4949-B203-B687657016C8}" v="121" dt="2024-04-11T11:29:55"/>
    <p1510:client id="{73311BC9-3C78-4DB3-874A-D8C2225079E9}" v="42" dt="2024-04-11T12:55:56.742"/>
    <p1510:client id="{D7977359-0775-4043-9DCC-F13F5256A070}" v="58" dt="2024-04-11T11:12:23.9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jpeg>
</file>

<file path=ppt/media/image17.png>
</file>

<file path=ppt/media/image18.png>
</file>

<file path=ppt/media/image19.png>
</file>

<file path=ppt/media/image2.jpg>
</file>

<file path=ppt/media/image20.jpe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3722432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6697199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7</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61657" y="276347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bg1">
                    <a:lumMod val="95000"/>
                  </a:schemeClr>
                </a:solidFill>
              </a:rPr>
              <a:t>Voting Web Application</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1" y="4231479"/>
            <a:ext cx="4371414" cy="651460"/>
          </a:xfrm>
          <a:prstGeom prst="rect">
            <a:avLst/>
          </a:prstGeom>
          <a:noFill/>
        </p:spPr>
        <p:txBody>
          <a:bodyPr wrap="square" lIns="91440" tIns="45720" rIns="91440" bIns="45720" anchor="t">
            <a:spAutoFit/>
          </a:bodyPr>
          <a:lstStyle/>
          <a:p>
            <a:pPr>
              <a:spcAft>
                <a:spcPts val="200"/>
              </a:spcAft>
            </a:pPr>
            <a:r>
              <a:rPr lang="en-US" sz="1100" dirty="0" err="1">
                <a:solidFill>
                  <a:schemeClr val="bg1"/>
                </a:solidFill>
              </a:rPr>
              <a:t>Name:Divya</a:t>
            </a:r>
            <a:r>
              <a:rPr lang="en-US" sz="1100" dirty="0">
                <a:solidFill>
                  <a:schemeClr val="bg1"/>
                </a:solidFill>
              </a:rPr>
              <a:t> P S</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t>
            </a:r>
            <a:r>
              <a:rPr lang="en-US" sz="1100" dirty="0">
                <a:solidFill>
                  <a:schemeClr val="bg1"/>
                </a:solidFill>
              </a:rPr>
              <a:t>au922221104301</a:t>
            </a:r>
            <a:endParaRPr lang="en-US" sz="1100" b="0" i="0" u="none" strike="noStrike" cap="none" dirty="0">
              <a:solidFill>
                <a:schemeClr val="bg1"/>
              </a:solidFill>
              <a:latin typeface="Arial"/>
              <a:ea typeface="Arial"/>
              <a:cs typeface="Arial"/>
            </a:endParaRPr>
          </a:p>
          <a:p>
            <a:pPr marR="0" lvl="0" rtl="0">
              <a:lnSpc>
                <a:spcPct val="100000"/>
              </a:lnSpc>
              <a:spcBef>
                <a:spcPts val="0"/>
              </a:spcBef>
              <a:spcAft>
                <a:spcPts val="200"/>
              </a:spcAft>
            </a:pPr>
            <a:r>
              <a:rPr lang="en-US" sz="1100" dirty="0">
                <a:solidFill>
                  <a:schemeClr val="bg1"/>
                </a:solidFill>
              </a:rPr>
              <a:t>College Name: Theni </a:t>
            </a:r>
            <a:r>
              <a:rPr lang="en-US" sz="1100" dirty="0" err="1">
                <a:solidFill>
                  <a:schemeClr val="bg1"/>
                </a:solidFill>
              </a:rPr>
              <a:t>kammavar</a:t>
            </a:r>
            <a:r>
              <a:rPr lang="en-US" sz="1100" dirty="0">
                <a:solidFill>
                  <a:schemeClr val="bg1"/>
                </a:solidFill>
              </a:rPr>
              <a:t> </a:t>
            </a:r>
            <a:r>
              <a:rPr lang="en-US" sz="1100" dirty="0" err="1">
                <a:solidFill>
                  <a:schemeClr val="bg1"/>
                </a:solidFill>
              </a:rPr>
              <a:t>sangam</a:t>
            </a:r>
            <a:r>
              <a:rPr lang="en-US" sz="1100" dirty="0">
                <a:solidFill>
                  <a:schemeClr val="bg1"/>
                </a:solidFill>
              </a:rPr>
              <a:t> college of technology</a:t>
            </a:r>
            <a:endParaRPr lang="en-US" sz="1100" b="0" i="0" u="none" strike="noStrike" cap="none" dirty="0">
              <a:solidFill>
                <a:schemeClr val="bg1"/>
              </a:solidFill>
              <a:latin typeface="Arial"/>
              <a:ea typeface="Arial"/>
              <a:cs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pic>
        <p:nvPicPr>
          <p:cNvPr id="4" name="Picture 3" descr="A screenshot of a computer&#10;&#10;Description automatically generated">
            <a:extLst>
              <a:ext uri="{FF2B5EF4-FFF2-40B4-BE49-F238E27FC236}">
                <a16:creationId xmlns:a16="http://schemas.microsoft.com/office/drawing/2014/main" id="{A82E3194-CFED-B17C-D641-FF5E0DCE75D4}"/>
              </a:ext>
            </a:extLst>
          </p:cNvPr>
          <p:cNvPicPr>
            <a:picLocks noChangeAspect="1"/>
          </p:cNvPicPr>
          <p:nvPr/>
        </p:nvPicPr>
        <p:blipFill>
          <a:blip r:embed="rId3"/>
          <a:stretch>
            <a:fillRect/>
          </a:stretch>
        </p:blipFill>
        <p:spPr>
          <a:xfrm>
            <a:off x="1110650" y="894990"/>
            <a:ext cx="6329633" cy="3558397"/>
          </a:xfrm>
          <a:prstGeom prst="rect">
            <a:avLst/>
          </a:prstGeom>
        </p:spPr>
      </p:pic>
    </p:spTree>
    <p:extLst>
      <p:ext uri="{BB962C8B-B14F-4D97-AF65-F5344CB8AC3E}">
        <p14:creationId xmlns:p14="http://schemas.microsoft.com/office/powerpoint/2010/main" val="17757124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pic>
        <p:nvPicPr>
          <p:cNvPr id="3" name="Picture 2" descr="A screenshot of a computer&#10;&#10;Description automatically generated">
            <a:extLst>
              <a:ext uri="{FF2B5EF4-FFF2-40B4-BE49-F238E27FC236}">
                <a16:creationId xmlns:a16="http://schemas.microsoft.com/office/drawing/2014/main" id="{D60BF3FB-87F9-CFEE-2111-3345C1C686B7}"/>
              </a:ext>
            </a:extLst>
          </p:cNvPr>
          <p:cNvPicPr>
            <a:picLocks noChangeAspect="1"/>
          </p:cNvPicPr>
          <p:nvPr/>
        </p:nvPicPr>
        <p:blipFill>
          <a:blip r:embed="rId3"/>
          <a:stretch>
            <a:fillRect/>
          </a:stretch>
        </p:blipFill>
        <p:spPr>
          <a:xfrm>
            <a:off x="1067518" y="894990"/>
            <a:ext cx="7008963" cy="3871104"/>
          </a:xfrm>
          <a:prstGeom prst="rect">
            <a:avLst/>
          </a:prstGeom>
        </p:spPr>
      </p:pic>
    </p:spTree>
    <p:extLst>
      <p:ext uri="{BB962C8B-B14F-4D97-AF65-F5344CB8AC3E}">
        <p14:creationId xmlns:p14="http://schemas.microsoft.com/office/powerpoint/2010/main" val="1455538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233907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b="1" dirty="0"/>
              <a:t>Convenience</a:t>
            </a:r>
            <a:r>
              <a:rPr lang="en-GB" dirty="0"/>
              <a:t>: By enabling voters to cast their votes from anywhere with an internet connection, online voting apps can increase voter turnout by removing barriers such as long queues, travel distance, and time constraints.</a:t>
            </a:r>
            <a:endParaRPr lang="en-US"/>
          </a:p>
          <a:p>
            <a:r>
              <a:rPr lang="en-GB" b="1" dirty="0"/>
              <a:t>Cost-Effectiveness</a:t>
            </a:r>
            <a:r>
              <a:rPr lang="en-GB" dirty="0"/>
              <a:t>: Online voting can potentially reduce the costs associated with traditional paper-based voting systems, such as printing ballots, staffing polling stations, and transportation of election materials.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27761585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221596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t>Our project represents a significant advancement in online voting application.</a:t>
            </a:r>
          </a:p>
          <a:p>
            <a:pPr marL="173736" indent="-173736">
              <a:spcAft>
                <a:spcPts val="800"/>
              </a:spcAft>
              <a:buClr>
                <a:srgbClr val="213163"/>
              </a:buClr>
              <a:buFont typeface="Arial" panose="020B0604020202020204" pitchFamily="34" charset="0"/>
              <a:buChar char="•"/>
            </a:pPr>
            <a:r>
              <a:rPr lang="en-GB" dirty="0"/>
              <a:t>online voting applications offer a promising avenue for enhancing accessibility, efficiency, and security in the electoral process. </a:t>
            </a:r>
          </a:p>
          <a:p>
            <a:pPr marL="173736" indent="-173736">
              <a:spcAft>
                <a:spcPts val="800"/>
              </a:spcAft>
              <a:buClr>
                <a:srgbClr val="213163"/>
              </a:buClr>
              <a:buFont typeface="Arial" panose="020B0604020202020204" pitchFamily="34" charset="0"/>
              <a:buChar char="•"/>
            </a:pPr>
            <a:r>
              <a:rPr lang="en-GB" dirty="0"/>
              <a:t>However, their successful implementation requires rigorous attention to security measures, regulatory frameworks, and public trust-building efforts.</a:t>
            </a:r>
            <a:endParaRPr lang="en-US" dirty="0"/>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1779708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TextBox 3"/>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Project Outline</a:t>
            </a:r>
          </a:p>
        </p:txBody>
      </p:sp>
      <p:sp>
        <p:nvSpPr>
          <p:cNvPr id="62" name="Google Shape;62;g5fab984687_2_0"/>
          <p:cNvSpPr txBox="1">
            <a:spLocks noGrp="1"/>
          </p:cNvSpPr>
          <p:nvPr>
            <p:ph type="body" idx="4294967295"/>
          </p:nvPr>
        </p:nvSpPr>
        <p:spPr>
          <a:xfrm>
            <a:off x="115685" y="1043636"/>
            <a:ext cx="4605171" cy="3046958"/>
          </a:xfrm>
          <a:prstGeom prst="rect">
            <a:avLst/>
          </a:prstGeom>
          <a:noFill/>
          <a:ln>
            <a:noFill/>
          </a:ln>
        </p:spPr>
        <p:txBody>
          <a:bodyPr spcFirstLastPara="1" wrap="square" lIns="91425" tIns="91425" rIns="91425" bIns="91425" anchor="t" anchorCtr="0">
            <a:spAutoFit/>
          </a:bodyPr>
          <a:lstStyle/>
          <a:p>
            <a:pPr marL="173355" indent="-173355">
              <a:spcAft>
                <a:spcPts val="800"/>
              </a:spcAft>
              <a:buClr>
                <a:srgbClr val="213163"/>
              </a:buClr>
              <a:buFont typeface="Arial" panose="020B0604020202020204" pitchFamily="34" charset="0"/>
              <a:buChar char="•"/>
            </a:pPr>
            <a:r>
              <a:rPr lang="en-US" dirty="0"/>
              <a:t>Abstract</a:t>
            </a:r>
            <a:endParaRPr lang="en-US"/>
          </a:p>
          <a:p>
            <a:pPr marL="173355" indent="-173355">
              <a:spcAft>
                <a:spcPts val="800"/>
              </a:spcAft>
              <a:buClr>
                <a:srgbClr val="213163"/>
              </a:buClr>
              <a:buFont typeface="Arial" panose="020B0604020202020204" pitchFamily="34" charset="0"/>
              <a:buChar char="•"/>
            </a:pPr>
            <a:r>
              <a:rPr lang="en-US" dirty="0"/>
              <a:t>Problem Statement</a:t>
            </a:r>
          </a:p>
          <a:p>
            <a:pPr marL="173355" indent="-173355">
              <a:spcAft>
                <a:spcPts val="800"/>
              </a:spcAft>
              <a:buClr>
                <a:srgbClr val="213163"/>
              </a:buClr>
              <a:buFont typeface="Arial" panose="020B0604020202020204" pitchFamily="34" charset="0"/>
              <a:buChar char="•"/>
            </a:pPr>
            <a:r>
              <a:rPr lang="en-US" dirty="0"/>
              <a:t>Aims, Objective &amp; Proposed System/Solution </a:t>
            </a:r>
          </a:p>
          <a:p>
            <a:pPr marL="173355" indent="-173355">
              <a:spcAft>
                <a:spcPts val="800"/>
              </a:spcAft>
              <a:buClr>
                <a:srgbClr val="213163"/>
              </a:buClr>
              <a:buFont typeface="Arial" panose="020B0604020202020204" pitchFamily="34" charset="0"/>
              <a:buChar char="•"/>
            </a:pPr>
            <a:r>
              <a:rPr lang="en-US" dirty="0"/>
              <a:t>System Deployment Approach</a:t>
            </a:r>
          </a:p>
          <a:p>
            <a:pPr marL="173355" indent="-173355">
              <a:spcAft>
                <a:spcPts val="800"/>
              </a:spcAft>
              <a:buClr>
                <a:srgbClr val="213163"/>
              </a:buClr>
              <a:buFont typeface="Arial" panose="020B0604020202020204" pitchFamily="34" charset="0"/>
              <a:buChar char="•"/>
            </a:pPr>
            <a:r>
              <a:rPr lang="en-US" dirty="0"/>
              <a:t>Model Development &amp; Algorithm</a:t>
            </a:r>
          </a:p>
          <a:p>
            <a:pPr marL="173355" indent="-173355">
              <a:spcAft>
                <a:spcPts val="800"/>
              </a:spcAft>
              <a:buClr>
                <a:srgbClr val="213163"/>
              </a:buClr>
              <a:buFont typeface="Arial" panose="020B0604020202020204" pitchFamily="34" charset="0"/>
              <a:buChar char="•"/>
            </a:pPr>
            <a:r>
              <a:rPr lang="en-US" dirty="0"/>
              <a:t>Future Scope</a:t>
            </a:r>
          </a:p>
          <a:p>
            <a:pPr>
              <a:spcAft>
                <a:spcPts val="800"/>
              </a:spcAft>
              <a:buClr>
                <a:srgbClr val="213163"/>
              </a:buClr>
            </a:pPr>
            <a:endParaRPr lang="en-US" dirty="0"/>
          </a:p>
          <a:p>
            <a:pPr marL="173355" indent="-173355">
              <a:spcAft>
                <a:spcPts val="800"/>
              </a:spcAft>
              <a:buClr>
                <a:srgbClr val="213163"/>
              </a:buClr>
              <a:buFont typeface="Arial" panose="020B0604020202020204" pitchFamily="34" charset="0"/>
              <a:buChar char="•"/>
            </a:pPr>
            <a:r>
              <a:rPr lang="en-US" dirty="0"/>
              <a:t>Conclusion</a:t>
            </a:r>
          </a:p>
          <a:p>
            <a:pPr marL="173355" indent="-173355">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857068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539430"/>
          </a:xfrm>
          <a:prstGeom prst="rect">
            <a:avLst/>
          </a:prstGeom>
          <a:noFill/>
        </p:spPr>
        <p:txBody>
          <a:bodyPr wrap="square" lIns="91440" tIns="45720" rIns="91440" bIns="45720" anchor="t">
            <a:spAutoFit/>
          </a:bodyPr>
          <a:lstStyle/>
          <a:p>
            <a:pPr algn="just" fontAlgn="base">
              <a:spcAft>
                <a:spcPts val="800"/>
              </a:spcAft>
              <a:buClr>
                <a:srgbClr val="213163"/>
              </a:buClr>
            </a:pPr>
            <a:r>
              <a:rPr lang="en-GB" dirty="0"/>
              <a:t>This abstract outlines the development of a comprehensive voting application aimed at enhancing democratic processes and citizen engagement. The voting app utilizes modern technology to streamline the voting process, ensuring accessibility, security, and efficiency. Key features include voter registration, candidate information dissemination, secure ballot casting, and real-time result tracking. The app employs robust encryption techniques to safeguard voter data and prevent tampering or fraud. Additionally, it offers multi-platform compatibility, enabling users to vote conveniently via smartphones, tablets, or desktop computers. The development of this voting app underscores a commitment to democratization, transparency, and civic participation in the digital age.</a:t>
            </a:r>
            <a:endParaRPr lang="en-US"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10" name="TextBox 9"/>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4228984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642023"/>
          </a:xfrm>
          <a:prstGeom prst="rect">
            <a:avLst/>
          </a:prstGeom>
          <a:noFill/>
        </p:spPr>
        <p:txBody>
          <a:bodyPr wrap="square" lIns="91440" tIns="45720" rIns="91440" bIns="45720" anchor="t">
            <a:spAutoFit/>
          </a:bodyPr>
          <a:lstStyle/>
          <a:p>
            <a:pPr marL="173736" indent="-173736" algn="just" fontAlgn="base">
              <a:spcAft>
                <a:spcPts val="800"/>
              </a:spcAft>
              <a:buClr>
                <a:srgbClr val="213163"/>
              </a:buClr>
              <a:buFont typeface="Arial" panose="020B0604020202020204" pitchFamily="34" charset="0"/>
              <a:buChar char="•"/>
            </a:pPr>
            <a:r>
              <a:rPr lang="en-GB" dirty="0"/>
              <a:t>Traditional paper-based voting systems are inefficient, prone to errors, and vulnerable to fraud, while accessibility barriers hinder participation. The COVID-19 pandemic has underscored the need for secure and accessible remote voting options. A robust voting application is essential to overcome these challenges, ensuring security, transparency, and inclusivity in the democratic process.</a:t>
            </a:r>
          </a:p>
          <a:p>
            <a:pPr marL="173736" indent="-173736" algn="just" fontAlgn="base">
              <a:spcAft>
                <a:spcPts val="800"/>
              </a:spcAft>
              <a:buClr>
                <a:srgbClr val="213163"/>
              </a:buClr>
              <a:buFont typeface="Arial" panose="020B0604020202020204" pitchFamily="34" charset="0"/>
              <a:buChar char="•"/>
            </a:pPr>
            <a:r>
              <a:rPr lang="en-GB" dirty="0"/>
              <a:t> Such an application must offer user-friendly interfaces, robust encryption, and multi-platform compatibility. It should also address concerns regarding data privacy and integrity. By leveraging technology, we can revitalize democratic participation and uphold the fundamental principles of fairness and accountability in elections.</a:t>
            </a:r>
            <a:br>
              <a:rPr lang="en-US" dirty="0"/>
            </a:b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8" name="TextBox 7"/>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633714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fontAlgn="base">
              <a:spcAft>
                <a:spcPts val="800"/>
              </a:spcAft>
              <a:buClr>
                <a:srgbClr val="213163"/>
              </a:buClr>
            </a:pPr>
            <a:r>
              <a:rPr lang="en-US" b="1" i="0" dirty="0">
                <a:solidFill>
                  <a:srgbClr val="000000"/>
                </a:solidFill>
                <a:effectLst/>
              </a:rPr>
              <a:t>Aim: </a:t>
            </a:r>
            <a:r>
              <a:rPr lang="en-GB" dirty="0"/>
              <a:t>An online voting app where users securely log in, cast their votes, and view real-time results. Utilizes end-to-end encryption to protect voter privacy and prevent tampering. Offers intuitive interface for seamless navigation and accessibility.</a:t>
            </a:r>
            <a:endParaRPr lang="en-US"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2013945"/>
            <a:ext cx="2954867" cy="2887133"/>
          </a:xfrm>
          <a:prstGeom prst="rect">
            <a:avLst/>
          </a:prstGeom>
        </p:spPr>
      </p:pic>
      <p:sp>
        <p:nvSpPr>
          <p:cNvPr id="6" name="TextBox 5"/>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1242733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650925" cy="3323987"/>
          </a:xfrm>
          <a:prstGeom prst="rect">
            <a:avLst/>
          </a:prstGeom>
          <a:noFill/>
        </p:spPr>
        <p:txBody>
          <a:bodyPr wrap="square" lIns="91440" tIns="45720" rIns="91440" bIns="45720" anchor="t">
            <a:spAutoFit/>
          </a:bodyPr>
          <a:lstStyle/>
          <a:p>
            <a:r>
              <a:rPr lang="en-GB" b="1" dirty="0"/>
              <a:t>User-friendly Interface</a:t>
            </a:r>
            <a:r>
              <a:rPr lang="en-GB" dirty="0"/>
              <a:t>: Ensure the app has an intuitive and easy-to-use interface for all users, regardless of their technological expertise.</a:t>
            </a:r>
          </a:p>
          <a:p>
            <a:endParaRPr lang="en-GB" dirty="0"/>
          </a:p>
          <a:p>
            <a:r>
              <a:rPr lang="en-GB" b="1" dirty="0"/>
              <a:t>Secure Authentication</a:t>
            </a:r>
            <a:r>
              <a:rPr lang="en-GB" dirty="0"/>
              <a:t>: Implement robust authentication methods to verify the identity of voters and prevent fraudulent activities.</a:t>
            </a:r>
          </a:p>
          <a:p>
            <a:endParaRPr lang="en-GB" dirty="0"/>
          </a:p>
          <a:p>
            <a:r>
              <a:rPr lang="en-GB" b="1" dirty="0"/>
              <a:t>Transparent Voting Process</a:t>
            </a:r>
            <a:r>
              <a:rPr lang="en-GB" dirty="0"/>
              <a:t>: Provide transparency throughout the voting process, including clear instructions, candidate information, and real-time updates on voting progress.</a:t>
            </a:r>
          </a:p>
          <a:p>
            <a:endParaRPr lang="en-GB" dirty="0"/>
          </a:p>
          <a:p>
            <a:r>
              <a:rPr lang="en-GB" b="1" dirty="0"/>
              <a:t>Accessibility</a:t>
            </a:r>
            <a:r>
              <a:rPr lang="en-GB" dirty="0"/>
              <a:t>: Ensure the app is accessible to all users, including those with disabilities, by incorporating features like screen readers and adjustable font sizes.</a:t>
            </a:r>
          </a:p>
          <a:p>
            <a:endParaRPr lang="en-GB" dirty="0"/>
          </a:p>
          <a:p>
            <a:r>
              <a:rPr lang="en-GB" b="1" dirty="0"/>
              <a:t>Reliability</a:t>
            </a:r>
            <a:r>
              <a:rPr lang="en-GB" dirty="0"/>
              <a:t>: Maintain a reliable voting system that can handle high traffic volumes without crashing or experiencing significant downtime.</a:t>
            </a:r>
          </a:p>
          <a:p>
            <a:endParaRPr lang="en-GB"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3174710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19058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GB" dirty="0"/>
              <a:t>A robust online voting app could be developed using a combination of </a:t>
            </a:r>
            <a:r>
              <a:rPr lang="en-GB" dirty="0" err="1"/>
              <a:t>blockchain</a:t>
            </a:r>
            <a:r>
              <a:rPr lang="en-GB" dirty="0"/>
              <a:t> technology for secure and transparent record-keeping, biometric authentication for voter verification, and multi-factor authentication to prevent unauthorized access. </a:t>
            </a:r>
          </a:p>
          <a:p>
            <a:pPr marL="173736" indent="-173736">
              <a:spcAft>
                <a:spcPts val="800"/>
              </a:spcAft>
              <a:buClr>
                <a:srgbClr val="213163"/>
              </a:buClr>
              <a:buFont typeface="Arial" panose="020B0604020202020204" pitchFamily="34" charset="0"/>
              <a:buChar char="•"/>
            </a:pPr>
            <a:r>
              <a:rPr lang="en-GB" dirty="0"/>
              <a:t>The app would feature a user-friendly interface for easy navigation and accessibility, while incorporating stringent security measures to safeguard against hacking and tampering. Additionally, real-time auditing capabilities and voter verification mechanisms would ensure the integrity and reliability of the voting process.</a:t>
            </a:r>
            <a:endParaRPr lang="en-US" dirty="0"/>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9" name="TextBox 8"/>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Tree>
    <p:extLst>
      <p:ext uri="{BB962C8B-B14F-4D97-AF65-F5344CB8AC3E}">
        <p14:creationId xmlns:p14="http://schemas.microsoft.com/office/powerpoint/2010/main" val="598422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grpSp>
        <p:nvGrpSpPr>
          <p:cNvPr id="6" name="Group 5">
            <a:extLst>
              <a:ext uri="{FF2B5EF4-FFF2-40B4-BE49-F238E27FC236}">
                <a16:creationId xmlns:a16="http://schemas.microsoft.com/office/drawing/2014/main" id="{8DFA3773-676C-4C8A-D39A-DD88B89B9265}"/>
              </a:ext>
            </a:extLst>
          </p:cNvPr>
          <p:cNvGrpSpPr/>
          <p:nvPr/>
        </p:nvGrpSpPr>
        <p:grpSpPr>
          <a:xfrm>
            <a:off x="652938" y="1423707"/>
            <a:ext cx="7838124" cy="2652946"/>
            <a:chOff x="652938" y="1423707"/>
            <a:chExt cx="7838124" cy="2652946"/>
          </a:xfrm>
        </p:grpSpPr>
        <p:sp>
          <p:nvSpPr>
            <p:cNvPr id="4" name="Freeform 11">
              <a:extLst>
                <a:ext uri="{FF2B5EF4-FFF2-40B4-BE49-F238E27FC236}">
                  <a16:creationId xmlns:a16="http://schemas.microsoft.com/office/drawing/2014/main" id="{1EB3BF52-FA8D-47DB-094D-D5F3D3CD754A}"/>
                </a:ext>
              </a:extLst>
            </p:cNvPr>
            <p:cNvSpPr/>
            <p:nvPr/>
          </p:nvSpPr>
          <p:spPr>
            <a:xfrm>
              <a:off x="652938" y="1423707"/>
              <a:ext cx="7838124" cy="2652946"/>
            </a:xfrm>
            <a:custGeom>
              <a:avLst/>
              <a:gdLst/>
              <a:ahLst/>
              <a:cxnLst/>
              <a:rect l="l" t="t" r="r" b="b"/>
              <a:pathLst>
                <a:path w="7838124" h="2652946">
                  <a:moveTo>
                    <a:pt x="0" y="0"/>
                  </a:moveTo>
                  <a:lnTo>
                    <a:pt x="7838124" y="0"/>
                  </a:lnTo>
                  <a:lnTo>
                    <a:pt x="7838124" y="2652945"/>
                  </a:lnTo>
                  <a:lnTo>
                    <a:pt x="0" y="2652945"/>
                  </a:lnTo>
                  <a:lnTo>
                    <a:pt x="0" y="0"/>
                  </a:lnTo>
                  <a:close/>
                </a:path>
              </a:pathLst>
            </a:custGeom>
            <a:blipFill>
              <a:blip r:embed="rId3"/>
              <a:stretch>
                <a:fillRect t="-16390" b="-2939"/>
              </a:stretch>
            </a:blipFill>
          </p:spPr>
          <p:txBody>
            <a:bodyPr/>
            <a:lstStyle/>
            <a:p>
              <a:endParaRPr lang="en-US"/>
            </a:p>
          </p:txBody>
        </p:sp>
        <p:sp>
          <p:nvSpPr>
            <p:cNvPr id="5" name="Rectangle 4">
              <a:extLst>
                <a:ext uri="{FF2B5EF4-FFF2-40B4-BE49-F238E27FC236}">
                  <a16:creationId xmlns:a16="http://schemas.microsoft.com/office/drawing/2014/main" id="{2E464375-2C43-4301-ABE9-4E83905985F0}"/>
                </a:ext>
              </a:extLst>
            </p:cNvPr>
            <p:cNvSpPr/>
            <p:nvPr/>
          </p:nvSpPr>
          <p:spPr>
            <a:xfrm>
              <a:off x="652938" y="1423707"/>
              <a:ext cx="7838124" cy="2652946"/>
            </a:xfrm>
            <a:prstGeom prst="rect">
              <a:avLst/>
            </a:prstGeom>
            <a:noFill/>
            <a:ln w="3175">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sp>
        <p:nvSpPr>
          <p:cNvPr id="10" name="TextBox 9"/>
          <p:cNvSpPr txBox="1"/>
          <p:nvPr/>
        </p:nvSpPr>
        <p:spPr>
          <a:xfrm>
            <a:off x="1032812" y="1585398"/>
            <a:ext cx="1124909" cy="369332"/>
          </a:xfrm>
          <a:prstGeom prst="rect">
            <a:avLst/>
          </a:prstGeom>
          <a:solidFill>
            <a:schemeClr val="bg1"/>
          </a:solidFill>
        </p:spPr>
        <p:txBody>
          <a:bodyPr wrap="square" rtlCol="0">
            <a:spAutoFit/>
          </a:bodyPr>
          <a:lstStyle/>
          <a:p>
            <a:r>
              <a:rPr lang="en-IN" sz="1800" b="1" dirty="0"/>
              <a:t>login</a:t>
            </a:r>
          </a:p>
        </p:txBody>
      </p:sp>
      <p:sp>
        <p:nvSpPr>
          <p:cNvPr id="11" name="TextBox 10"/>
          <p:cNvSpPr txBox="1"/>
          <p:nvPr/>
        </p:nvSpPr>
        <p:spPr>
          <a:xfrm>
            <a:off x="3091856" y="1446898"/>
            <a:ext cx="2026152" cy="646331"/>
          </a:xfrm>
          <a:prstGeom prst="rect">
            <a:avLst/>
          </a:prstGeom>
          <a:solidFill>
            <a:schemeClr val="bg1"/>
          </a:solidFill>
        </p:spPr>
        <p:txBody>
          <a:bodyPr wrap="square" rtlCol="0">
            <a:spAutoFit/>
          </a:bodyPr>
          <a:lstStyle/>
          <a:p>
            <a:r>
              <a:rPr lang="en-IN" sz="1800" b="1" dirty="0"/>
              <a:t>Vote For Asked statements</a:t>
            </a:r>
          </a:p>
        </p:txBody>
      </p:sp>
      <p:sp>
        <p:nvSpPr>
          <p:cNvPr id="13" name="TextBox 12"/>
          <p:cNvSpPr txBox="1"/>
          <p:nvPr/>
        </p:nvSpPr>
        <p:spPr>
          <a:xfrm>
            <a:off x="6302124" y="1499525"/>
            <a:ext cx="1473565" cy="646331"/>
          </a:xfrm>
          <a:prstGeom prst="rect">
            <a:avLst/>
          </a:prstGeom>
          <a:solidFill>
            <a:schemeClr val="bg1"/>
          </a:solidFill>
        </p:spPr>
        <p:txBody>
          <a:bodyPr wrap="square" rtlCol="0">
            <a:spAutoFit/>
          </a:bodyPr>
          <a:lstStyle/>
          <a:p>
            <a:r>
              <a:rPr lang="en-IN" sz="1800" b="1" dirty="0"/>
              <a:t>Voting evaluation</a:t>
            </a:r>
          </a:p>
        </p:txBody>
      </p:sp>
      <p:sp>
        <p:nvSpPr>
          <p:cNvPr id="14" name="TextBox 13"/>
          <p:cNvSpPr txBox="1"/>
          <p:nvPr/>
        </p:nvSpPr>
        <p:spPr>
          <a:xfrm>
            <a:off x="6104770" y="3157641"/>
            <a:ext cx="1736703" cy="646331"/>
          </a:xfrm>
          <a:prstGeom prst="rect">
            <a:avLst/>
          </a:prstGeom>
          <a:solidFill>
            <a:schemeClr val="bg1"/>
          </a:solidFill>
        </p:spPr>
        <p:txBody>
          <a:bodyPr wrap="square" rtlCol="0">
            <a:spAutoFit/>
          </a:bodyPr>
          <a:lstStyle/>
          <a:p>
            <a:r>
              <a:rPr lang="en-IN" sz="1800" b="1" dirty="0"/>
              <a:t>End of </a:t>
            </a:r>
          </a:p>
          <a:p>
            <a:r>
              <a:rPr lang="en-IN" sz="1800" b="1" dirty="0"/>
              <a:t>Poll</a:t>
            </a:r>
          </a:p>
        </p:txBody>
      </p:sp>
      <p:sp>
        <p:nvSpPr>
          <p:cNvPr id="15" name="TextBox 14"/>
          <p:cNvSpPr txBox="1"/>
          <p:nvPr/>
        </p:nvSpPr>
        <p:spPr>
          <a:xfrm>
            <a:off x="3368150" y="3216846"/>
            <a:ext cx="1105174" cy="369332"/>
          </a:xfrm>
          <a:prstGeom prst="rect">
            <a:avLst/>
          </a:prstGeom>
          <a:solidFill>
            <a:schemeClr val="bg1"/>
          </a:solidFill>
        </p:spPr>
        <p:txBody>
          <a:bodyPr wrap="square" rtlCol="0">
            <a:spAutoFit/>
          </a:bodyPr>
          <a:lstStyle/>
          <a:p>
            <a:r>
              <a:rPr lang="en-IN" sz="1800" b="1" dirty="0"/>
              <a:t>Result</a:t>
            </a:r>
          </a:p>
        </p:txBody>
      </p:sp>
    </p:spTree>
    <p:extLst>
      <p:ext uri="{BB962C8B-B14F-4D97-AF65-F5344CB8AC3E}">
        <p14:creationId xmlns:p14="http://schemas.microsoft.com/office/powerpoint/2010/main" val="191379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a:solidFill>
                  <a:schemeClr val="bg1"/>
                </a:solidFill>
              </a:rPr>
              <a:t>Voting Web Application</a:t>
            </a:r>
            <a:endParaRPr lang="en-IN" b="1" dirty="0">
              <a:solidFill>
                <a:schemeClr val="bg1"/>
              </a:solidFill>
            </a:endParaRPr>
          </a:p>
        </p:txBody>
      </p:sp>
      <p:pic>
        <p:nvPicPr>
          <p:cNvPr id="4" name="Picture 3">
            <a:extLst>
              <a:ext uri="{FF2B5EF4-FFF2-40B4-BE49-F238E27FC236}">
                <a16:creationId xmlns:a16="http://schemas.microsoft.com/office/drawing/2014/main" id="{0F3582EA-6654-C6B1-8602-9C75C7479A72}"/>
              </a:ext>
            </a:extLst>
          </p:cNvPr>
          <p:cNvPicPr>
            <a:picLocks noChangeAspect="1"/>
          </p:cNvPicPr>
          <p:nvPr/>
        </p:nvPicPr>
        <p:blipFill>
          <a:blip r:embed="rId3"/>
          <a:stretch>
            <a:fillRect/>
          </a:stretch>
        </p:blipFill>
        <p:spPr>
          <a:xfrm>
            <a:off x="1078302" y="733245"/>
            <a:ext cx="6782519" cy="3849538"/>
          </a:xfrm>
          <a:prstGeom prst="rect">
            <a:avLst/>
          </a:prstGeom>
        </p:spPr>
      </p:pic>
    </p:spTree>
    <p:extLst>
      <p:ext uri="{BB962C8B-B14F-4D97-AF65-F5344CB8AC3E}">
        <p14:creationId xmlns:p14="http://schemas.microsoft.com/office/powerpoint/2010/main" val="200802599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c0fa2617-96bd-425d-8578-e93563fe37c5"/>
    <ds:schemaRef ds:uri="http://purl.org/dc/terms/"/>
    <ds:schemaRef ds:uri="http://schemas.microsoft.com/office/infopath/2007/PartnerControls"/>
    <ds:schemaRef ds:uri="http://schemas.microsoft.com/office/2006/documentManagement/types"/>
    <ds:schemaRef ds:uri="http://purl.org/dc/elements/1.1/"/>
    <ds:schemaRef ds:uri="http://www.w3.org/XML/1998/namespace"/>
    <ds:schemaRef ds:uri="http://purl.org/dc/dcmitype/"/>
    <ds:schemaRef ds:uri="http://schemas.openxmlformats.org/package/2006/metadata/core-properties"/>
    <ds:schemaRef ds:uri="9162bd5b-4ed9-4da3-b376-05204580ba3f"/>
    <ds:schemaRef ds:uri="http://schemas.microsoft.com/office/2006/metadata/properties"/>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641</TotalTime>
  <Words>776</Words>
  <Application>Microsoft Office PowerPoint</Application>
  <PresentationFormat>On-screen Show (16:9)</PresentationFormat>
  <Paragraphs>86</Paragraphs>
  <Slides>14</Slides>
  <Notes>14</Notes>
  <HiddenSlides>0</HiddenSlides>
  <MMClips>1</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Simple Light</vt:lpstr>
      <vt:lpstr>PowerPoint Presentation</vt:lpstr>
      <vt:lpstr>Project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Velmurukan M</cp:lastModifiedBy>
  <cp:revision>253</cp:revision>
  <dcterms:modified xsi:type="dcterms:W3CDTF">2024-04-11T12:55:58Z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